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61" r:id="rId5"/>
    <p:sldId id="260" r:id="rId6"/>
  </p:sldIdLst>
  <p:sldSz cx="9144000" cy="6858000" type="screen4x3"/>
  <p:notesSz cx="6864350" cy="9750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574" autoAdjust="0"/>
    <p:restoredTop sz="90929"/>
  </p:normalViewPr>
  <p:slideViewPr>
    <p:cSldViewPr>
      <p:cViewPr varScale="1">
        <p:scale>
          <a:sx n="72" d="100"/>
          <a:sy n="72" d="100"/>
        </p:scale>
        <p:origin x="-8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2889EE66-3EFA-4FDC-BD3F-ED90978D84D7}" type="datetimeFigureOut">
              <a:rPr lang="sl-SI" smtClean="0"/>
              <a:pPr/>
              <a:t>27.09.2012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E3262D08-940C-4122-823B-63303C5ACE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4882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CF1C7-DE0F-4AB6-8D18-A6872B821F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24E44-0D93-430F-B682-D83E7F944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4C21B-36EB-4F28-934C-291AA67CD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86F34-2678-4ECF-AB82-C7CA4C79E8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FBB3B-1036-4995-ABE7-B5EB737F00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9434E-B807-4DBC-A362-CE64135AF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BD6D4-3D46-4604-A46B-BDAF1525D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0B0EF-1751-43A6-AE5C-F09FC826F9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32DE9-9235-4015-B0E3-AAF49B99F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3FC1C-2836-488C-9A0D-9C88B2877D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B1C24-F5EA-4734-B514-CE000FB5BF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798ABBB-6F2E-4D23-9581-65EA2B22B6E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FINANCIRANJE delovnih mest v šolskem letu 2012/2013</a:t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- iz lastnih sredstev</a:t>
            </a:r>
            <a:br>
              <a:rPr lang="sl-SI" b="1" dirty="0" smtClean="0"/>
            </a:br>
            <a:endParaRPr lang="sl-SI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692696"/>
            <a:ext cx="6947421" cy="540330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Vodja šolske prehrane: </a:t>
            </a:r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0,30 deleža delovnega mesta: 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0,21 deleža MŠ,S,M,K,Z,A (+0,19 MIZKŠ)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0,09 deleža VG (+0,05 MIZKŠ)</a:t>
            </a:r>
          </a:p>
          <a:p>
            <a:pPr>
              <a:buNone/>
            </a:pPr>
            <a:endParaRPr lang="sl-SI" sz="2400" dirty="0"/>
          </a:p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Čistilka:</a:t>
            </a:r>
          </a:p>
          <a:p>
            <a:pPr>
              <a:buNone/>
            </a:pPr>
            <a:r>
              <a:rPr lang="sl-SI" sz="2400" dirty="0"/>
              <a:t>	</a:t>
            </a:r>
            <a:r>
              <a:rPr lang="sl-SI" sz="2400" dirty="0" smtClean="0"/>
              <a:t>MATIČNA ŠOLA: </a:t>
            </a:r>
          </a:p>
          <a:p>
            <a:pPr>
              <a:buNone/>
            </a:pPr>
            <a:r>
              <a:rPr lang="sl-SI" sz="2400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0,03 deleža delovnega mesta </a:t>
            </a:r>
            <a:r>
              <a:rPr lang="sl-SI" sz="2400" dirty="0" smtClean="0"/>
              <a:t>(0,47  MIZKŠ)</a:t>
            </a:r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Kuharice:</a:t>
            </a:r>
          </a:p>
          <a:p>
            <a:endParaRPr lang="sl-SI" sz="2000" b="1" u="sng" dirty="0" smtClean="0"/>
          </a:p>
          <a:p>
            <a:pPr>
              <a:buFontTx/>
              <a:buChar char="-"/>
            </a:pPr>
            <a:r>
              <a:rPr lang="sl-SI" sz="2800" b="1" dirty="0" smtClean="0"/>
              <a:t>MATIČNA ŠOLA</a:t>
            </a:r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2,06 deleža delovnega mesta </a:t>
            </a:r>
          </a:p>
          <a:p>
            <a:pPr>
              <a:buNone/>
            </a:pPr>
            <a:r>
              <a:rPr lang="sl-SI" sz="2400" dirty="0" smtClean="0"/>
              <a:t>(+ 1,44 MIZKŠ + 1,50 Občina) = skupaj 5 oseb</a:t>
            </a:r>
          </a:p>
          <a:p>
            <a:pPr>
              <a:buNone/>
            </a:pPr>
            <a:endParaRPr lang="sl-SI" sz="2400" dirty="0"/>
          </a:p>
          <a:p>
            <a:pPr>
              <a:buFontTx/>
              <a:buChar char="-"/>
            </a:pPr>
            <a:r>
              <a:rPr lang="sl-SI" sz="2800" b="1" dirty="0" smtClean="0"/>
              <a:t>VIŠNJA GORA</a:t>
            </a:r>
          </a:p>
          <a:p>
            <a:pPr>
              <a:buFontTx/>
              <a:buChar char="-"/>
            </a:pPr>
            <a:r>
              <a:rPr lang="sl-SI" sz="2400" u="sng" dirty="0" smtClean="0">
                <a:solidFill>
                  <a:srgbClr val="FF0000"/>
                </a:solidFill>
              </a:rPr>
              <a:t>1,16 deleža delovnega mesta </a:t>
            </a:r>
          </a:p>
          <a:p>
            <a:pPr marL="0" indent="0">
              <a:buNone/>
            </a:pPr>
            <a:r>
              <a:rPr lang="sl-SI" sz="2400" dirty="0" smtClean="0"/>
              <a:t>(+ 0,84 MIZKŠ) = skupaj 2 osebi</a:t>
            </a:r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Kuharice:</a:t>
            </a:r>
          </a:p>
          <a:p>
            <a:endParaRPr lang="sl-SI" sz="2000" b="1" u="sng" dirty="0" smtClean="0"/>
          </a:p>
          <a:p>
            <a:pPr>
              <a:buNone/>
            </a:pPr>
            <a:r>
              <a:rPr lang="sl-SI" dirty="0"/>
              <a:t>	</a:t>
            </a:r>
            <a:endParaRPr lang="sl-SI" sz="2400" dirty="0"/>
          </a:p>
          <a:p>
            <a:pPr>
              <a:buFontTx/>
              <a:buChar char="-"/>
            </a:pPr>
            <a:r>
              <a:rPr lang="sl-SI" sz="2800" b="1" dirty="0" smtClean="0"/>
              <a:t>KRKA</a:t>
            </a:r>
          </a:p>
          <a:p>
            <a:pPr>
              <a:buFontTx/>
              <a:buChar char="-"/>
            </a:pPr>
            <a:r>
              <a:rPr lang="sl-SI" sz="2400" u="sng" dirty="0" smtClean="0">
                <a:solidFill>
                  <a:srgbClr val="FF0000"/>
                </a:solidFill>
              </a:rPr>
              <a:t>0,65 deleža delovnega mesta </a:t>
            </a:r>
          </a:p>
          <a:p>
            <a:pPr marL="0" indent="0"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  </a:t>
            </a:r>
            <a:r>
              <a:rPr lang="sl-SI" sz="2400" dirty="0" smtClean="0"/>
              <a:t>(+ 0,12 MIZKŠ) = skupaj 0,77 deleža delovnega mesta</a:t>
            </a:r>
          </a:p>
          <a:p>
            <a:pPr>
              <a:buNone/>
            </a:pPr>
            <a:r>
              <a:rPr lang="sl-SI" sz="2400" dirty="0" smtClean="0"/>
              <a:t>   + 1,73 VRTEC = skupaj 2,5 osebe</a:t>
            </a:r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475656" y="1340768"/>
            <a:ext cx="6768752" cy="4755232"/>
          </a:xfrm>
        </p:spPr>
        <p:txBody>
          <a:bodyPr/>
          <a:lstStyle/>
          <a:p>
            <a:r>
              <a:rPr lang="sl-SI" dirty="0" smtClean="0"/>
              <a:t>Iz lastnih sredstev se skupaj financira:</a:t>
            </a:r>
          </a:p>
          <a:p>
            <a:pPr marL="0" indent="0">
              <a:buNone/>
            </a:pP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u="sng" dirty="0" smtClean="0">
                <a:solidFill>
                  <a:srgbClr val="FF0000"/>
                </a:solidFill>
              </a:rPr>
              <a:t>4,20 deleža delovnega mesta </a:t>
            </a:r>
          </a:p>
          <a:p>
            <a:pPr marL="0" indent="0">
              <a:buNone/>
            </a:pPr>
            <a:endParaRPr lang="sl-SI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 New Beginning-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FrysBaskerville BT"/>
        <a:ea typeface=""/>
        <a:cs typeface=""/>
      </a:majorFont>
      <a:minorFont>
        <a:latin typeface="FrysBaskerville BT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 New Beginning-S</Template>
  <TotalTime>250</TotalTime>
  <Words>22</Words>
  <Application>Microsoft Office PowerPoint</Application>
  <PresentationFormat>Diaprojekcija na zaslonu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5</vt:i4>
      </vt:variant>
    </vt:vector>
  </HeadingPairs>
  <TitlesOfParts>
    <vt:vector size="6" baseType="lpstr">
      <vt:lpstr>A New Beginning-S</vt:lpstr>
      <vt:lpstr> FINANCIRANJE delovnih mest v šolskem letu 2012/2013  - iz lastnih sredstev </vt:lpstr>
      <vt:lpstr>PowerPointova predstavitev</vt:lpstr>
      <vt:lpstr>PowerPointova predstavitev</vt:lpstr>
      <vt:lpstr>PowerPointova predstavitev</vt:lpstr>
      <vt:lpstr>PowerPointova predstavitev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FINANCIRANJE delovnih mest v šolskem letu 2010/2011  - iz lastnih sredstev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14</cp:revision>
  <dcterms:created xsi:type="dcterms:W3CDTF">2010-09-30T14:51:59Z</dcterms:created>
  <dcterms:modified xsi:type="dcterms:W3CDTF">2012-09-27T07:28:45Z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A New Beginning</vt:lpwstr>
  </property>
  <property fmtid="{D5CDD505-2E9C-101B-9397-08002B2CF9AE}" pid="3" name="Style">
    <vt:lpwstr>S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